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10972800" cy="14630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E4386"/>
    <a:srgbClr val="EF7D2F"/>
    <a:srgbClr val="0545FE"/>
    <a:srgbClr val="0547FE"/>
    <a:srgbClr val="FF0000"/>
    <a:srgbClr val="EC70A3"/>
    <a:srgbClr val="F5B4B1"/>
    <a:srgbClr val="1CA2C6"/>
    <a:srgbClr val="E27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1" autoAdjust="0"/>
    <p:restoredTop sz="94660"/>
  </p:normalViewPr>
  <p:slideViewPr>
    <p:cSldViewPr snapToGrid="0">
      <p:cViewPr>
        <p:scale>
          <a:sx n="100" d="100"/>
          <a:sy n="100" d="100"/>
        </p:scale>
        <p:origin x="264" y="378"/>
      </p:cViewPr>
      <p:guideLst>
        <p:guide orient="horz" pos="4608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B971D-7134-4A0A-8DAA-115F45080E8A}" type="datetimeFigureOut">
              <a:rPr lang="th-TH" smtClean="0"/>
              <a:t>25/03/65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3D4B1-71F1-41FE-A738-9B43E32FEA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872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3D4B1-71F1-41FE-A738-9B43E32FEAE5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637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BD8B307-A839-4CA5-BC42-C42A9416C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394374"/>
            <a:ext cx="8229600" cy="50935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0468E65-1663-48E7-BDB5-0B06D1C8B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7684348"/>
            <a:ext cx="8229600" cy="353229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AE0F68B-305B-47C1-B914-5834CEAF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CB3FAE8-858B-4B0B-9FED-82334D83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90F3CDB-9087-4EFE-B30B-D890A337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9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7F774F0-8EEB-488B-A805-C6A80B4F1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5E464EA-1D96-435F-A4AD-644A3F888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8978689-2022-40AC-92A1-84399528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9B66721-822E-46ED-B255-EE8AAA72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81A4A37-FDAE-4E0C-ACD9-8B305E1E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1E149FC-4771-4CDE-80C1-1CAAA9AEE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52410" y="778933"/>
            <a:ext cx="2366010" cy="1239858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566D1E0-4C4B-46D0-A5AE-B96157E48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4380" y="778933"/>
            <a:ext cx="6960870" cy="1239858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8C59314-4A3B-4601-9E8D-352DAB7D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DE920B4-8049-45AD-BDAA-5625975A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BADA4BC-A9F6-48CE-BDBD-93FAFACE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26206F-8248-4968-A1AD-0CE7DFB6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2461BB3-FED5-4B57-9235-B74E7505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AC85BC3-EBB8-4E6A-95D3-341A11EC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7F602CA-45FE-42E6-843B-BB7F3B59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4A7BF98-AC28-4E29-A6E1-2D74F998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8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D2C7BEF-D979-40E7-9FC7-588F33999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5" y="3647442"/>
            <a:ext cx="9464040" cy="608583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42F307F-734F-484B-B1A9-61F0EE06B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665" y="9790855"/>
            <a:ext cx="9464040" cy="3200399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1826AAB-6F63-4AD7-A666-D67EC69E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7386B8B-076B-4BD8-826D-413E904D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1B60307-747A-4DAE-B9E9-A219001E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0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ADC06E3-403C-496F-989F-D67205D1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694AD19-3DCB-414F-AEA1-44F42BFB8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380" y="3894667"/>
            <a:ext cx="4663440" cy="928285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FFAC8F2-1456-4EBE-BF37-F39305CD1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3894667"/>
            <a:ext cx="4663440" cy="928285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8AFA91-8407-40C3-B603-84DF7141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10BE19C-E20C-4BE3-B207-DDAF74E8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2738704-93FD-42E8-9D20-D915969D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1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BB487E6-B45E-405F-AD89-A5E5E703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09" y="778934"/>
            <a:ext cx="9464040" cy="282786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EA1D4A2-F555-452B-8662-ADD626B0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810" y="3586481"/>
            <a:ext cx="4642008" cy="175767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E2D0E64-9A56-449B-9A43-65788479E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810" y="5344160"/>
            <a:ext cx="4642008" cy="786045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4E4622F-9AE1-4174-82A4-3419E0408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54980" y="3586481"/>
            <a:ext cx="4664869" cy="175767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E1C6BDF-3A1C-43DC-A344-021618E84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54980" y="5344160"/>
            <a:ext cx="4664869" cy="786045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5A7AA2CB-5D3A-47AD-AE05-25B3D943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66105D21-75F8-40F4-80F7-D3FA82DDC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DDE7DAFA-1246-4632-8F8D-B2A13743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1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DC18F3-B4FB-4BDF-9982-0F8B321F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22CAFD2B-A203-4830-9A82-00CBA7A9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F903C7D-6E86-4CBE-A4E5-477E38D8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A51E774-A62B-46FF-B2DE-A868BFEB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4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CEF0C5EB-56D1-41A3-BD7C-BF462AE1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8BD3C4BA-6CBF-47F0-BEE2-1D32ADFCE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4582836-8C9A-4A4A-9EAF-A155B8F9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0FE678-1957-4BC9-8797-54D65CF0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10" y="975360"/>
            <a:ext cx="3539013" cy="34137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69E7BD4-71B5-414B-99D0-9D61BEEF6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869" y="2106508"/>
            <a:ext cx="5554980" cy="10397067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ECE6E4C-4CC3-4509-A012-FD37CC724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10" y="4389120"/>
            <a:ext cx="3539013" cy="81313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2EF183E-E962-4788-83A0-3CA71261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6FF4EB6-16D9-4753-8DA8-1743F68C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DBEAA4-E6EC-4296-AF29-0C8E9028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5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0CD3E15-D3D0-461D-9FD7-AE0665B5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10" y="975360"/>
            <a:ext cx="3539013" cy="34137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2300CE0B-1DCA-4F4B-A832-42E69B114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64869" y="2106508"/>
            <a:ext cx="5554980" cy="10397067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CFB8428-733F-464C-89EB-2B676A129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10" y="4389120"/>
            <a:ext cx="3539013" cy="81313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BC571C7-8C8D-45BA-8EBD-C57F41BA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C4AE959-0ADB-4B45-9459-5A802CAE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81681D7-7ED6-4133-8FBC-B9FFAC74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5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CF49CB31-7FC4-426E-BD7C-568CBF17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778934"/>
            <a:ext cx="9464040" cy="282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5DC9E83-B961-466B-AA35-4597FD69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380" y="3894667"/>
            <a:ext cx="9464040" cy="928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5A84908-3F32-413B-847B-6D95C44BD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380" y="13560215"/>
            <a:ext cx="246888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44C41-72CC-415F-93B0-A224B812EBA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510003A-CC9B-4885-9BC3-D76D8FB03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4740" y="13560215"/>
            <a:ext cx="370332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DA3FE31-635D-4A06-971C-B8C35169C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9540" y="13560215"/>
            <a:ext cx="246888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2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81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4F04BB0-4A10-444F-A96B-78599EB25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85"/>
            <a:ext cx="10972800" cy="1429988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1EB83B5E-5067-414B-BF74-4B36DF3F7F5B}"/>
              </a:ext>
            </a:extLst>
          </p:cNvPr>
          <p:cNvSpPr/>
          <p:nvPr/>
        </p:nvSpPr>
        <p:spPr>
          <a:xfrm>
            <a:off x="0" y="-55434"/>
            <a:ext cx="10972800" cy="14452215"/>
          </a:xfrm>
          <a:prstGeom prst="rect">
            <a:avLst/>
          </a:prstGeom>
          <a:solidFill>
            <a:schemeClr val="accent3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0" name="สามเหลี่ยมมุมฉาก 39">
            <a:extLst>
              <a:ext uri="{FF2B5EF4-FFF2-40B4-BE49-F238E27FC236}">
                <a16:creationId xmlns:a16="http://schemas.microsoft.com/office/drawing/2014/main" id="{800B9C18-D32F-4918-B957-3839F09E6190}"/>
              </a:ext>
            </a:extLst>
          </p:cNvPr>
          <p:cNvSpPr/>
          <p:nvPr/>
        </p:nvSpPr>
        <p:spPr>
          <a:xfrm rot="7460014">
            <a:off x="7595443" y="-110858"/>
            <a:ext cx="772770" cy="1020705"/>
          </a:xfrm>
          <a:prstGeom prst="rtTriangle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2" name="รูปแบบอิสระ: รูปร่าง 61">
            <a:extLst>
              <a:ext uri="{FF2B5EF4-FFF2-40B4-BE49-F238E27FC236}">
                <a16:creationId xmlns:a16="http://schemas.microsoft.com/office/drawing/2014/main" id="{AE944555-99D5-441F-8431-21A79046C29B}"/>
              </a:ext>
            </a:extLst>
          </p:cNvPr>
          <p:cNvSpPr/>
          <p:nvPr/>
        </p:nvSpPr>
        <p:spPr>
          <a:xfrm rot="3831485">
            <a:off x="1831713" y="-3882505"/>
            <a:ext cx="4661310" cy="8452748"/>
          </a:xfrm>
          <a:custGeom>
            <a:avLst/>
            <a:gdLst>
              <a:gd name="connsiteX0" fmla="*/ 0 w 4687935"/>
              <a:gd name="connsiteY0" fmla="*/ 7617531 h 8354947"/>
              <a:gd name="connsiteX1" fmla="*/ 3179883 w 4687935"/>
              <a:gd name="connsiteY1" fmla="*/ 1138585 h 8354947"/>
              <a:gd name="connsiteX2" fmla="*/ 3185743 w 4687935"/>
              <a:gd name="connsiteY2" fmla="*/ 1141461 h 8354947"/>
              <a:gd name="connsiteX3" fmla="*/ 3749203 w 4687935"/>
              <a:gd name="connsiteY3" fmla="*/ 0 h 8354947"/>
              <a:gd name="connsiteX4" fmla="*/ 4672985 w 4687935"/>
              <a:gd name="connsiteY4" fmla="*/ 1871403 h 8354947"/>
              <a:gd name="connsiteX5" fmla="*/ 4682354 w 4687935"/>
              <a:gd name="connsiteY5" fmla="*/ 1876001 h 8354947"/>
              <a:gd name="connsiteX6" fmla="*/ 4678815 w 4687935"/>
              <a:gd name="connsiteY6" fmla="*/ 1883212 h 8354947"/>
              <a:gd name="connsiteX7" fmla="*/ 4687935 w 4687935"/>
              <a:gd name="connsiteY7" fmla="*/ 1901688 h 8354947"/>
              <a:gd name="connsiteX8" fmla="*/ 4669746 w 4687935"/>
              <a:gd name="connsiteY8" fmla="*/ 1901688 h 8354947"/>
              <a:gd name="connsiteX9" fmla="*/ 1502471 w 4687935"/>
              <a:gd name="connsiteY9" fmla="*/ 8354947 h 835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7935" h="8354947">
                <a:moveTo>
                  <a:pt x="0" y="7617531"/>
                </a:moveTo>
                <a:lnTo>
                  <a:pt x="3179883" y="1138585"/>
                </a:lnTo>
                <a:lnTo>
                  <a:pt x="3185743" y="1141461"/>
                </a:lnTo>
                <a:lnTo>
                  <a:pt x="3749203" y="0"/>
                </a:lnTo>
                <a:lnTo>
                  <a:pt x="4672985" y="1871403"/>
                </a:lnTo>
                <a:lnTo>
                  <a:pt x="4682354" y="1876001"/>
                </a:lnTo>
                <a:lnTo>
                  <a:pt x="4678815" y="1883212"/>
                </a:lnTo>
                <a:lnTo>
                  <a:pt x="4687935" y="1901688"/>
                </a:lnTo>
                <a:lnTo>
                  <a:pt x="4669746" y="1901688"/>
                </a:lnTo>
                <a:lnTo>
                  <a:pt x="1502471" y="8354947"/>
                </a:lnTo>
                <a:close/>
              </a:path>
            </a:pathLst>
          </a:custGeom>
          <a:gradFill>
            <a:gsLst>
              <a:gs pos="13274">
                <a:schemeClr val="accent6">
                  <a:alpha val="96000"/>
                  <a:lumMod val="74000"/>
                </a:schemeClr>
              </a:gs>
              <a:gs pos="4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satMod val="105000"/>
                  <a:tint val="67000"/>
                  <a:alpha val="1000"/>
                  <a:lumMod val="0"/>
                  <a:lumOff val="100000"/>
                </a:schemeClr>
              </a:gs>
            </a:gsLst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0545FE"/>
              </a:solidFill>
            </a:endParaRPr>
          </a:p>
        </p:txBody>
      </p:sp>
      <p:sp>
        <p:nvSpPr>
          <p:cNvPr id="53" name="รูปแบบอิสระ: รูปร่าง 52">
            <a:extLst>
              <a:ext uri="{FF2B5EF4-FFF2-40B4-BE49-F238E27FC236}">
                <a16:creationId xmlns:a16="http://schemas.microsoft.com/office/drawing/2014/main" id="{78DFE03C-2081-430C-A8AC-43406FFFDB09}"/>
              </a:ext>
            </a:extLst>
          </p:cNvPr>
          <p:cNvSpPr/>
          <p:nvPr/>
        </p:nvSpPr>
        <p:spPr>
          <a:xfrm>
            <a:off x="1" y="13182003"/>
            <a:ext cx="10972799" cy="1476027"/>
          </a:xfrm>
          <a:custGeom>
            <a:avLst/>
            <a:gdLst>
              <a:gd name="connsiteX0" fmla="*/ 9929160 w 11049112"/>
              <a:gd name="connsiteY0" fmla="*/ 0 h 1430802"/>
              <a:gd name="connsiteX1" fmla="*/ 10841456 w 11049112"/>
              <a:gd name="connsiteY1" fmla="*/ 0 h 1430802"/>
              <a:gd name="connsiteX2" fmla="*/ 11049112 w 11049112"/>
              <a:gd name="connsiteY2" fmla="*/ 207656 h 1430802"/>
              <a:gd name="connsiteX3" fmla="*/ 11049112 w 11049112"/>
              <a:gd name="connsiteY3" fmla="*/ 1038256 h 1430802"/>
              <a:gd name="connsiteX4" fmla="*/ 11036333 w 11049112"/>
              <a:gd name="connsiteY4" fmla="*/ 1101552 h 1430802"/>
              <a:gd name="connsiteX5" fmla="*/ 11036333 w 11049112"/>
              <a:gd name="connsiteY5" fmla="*/ 1430802 h 1430802"/>
              <a:gd name="connsiteX6" fmla="*/ 0 w 11049112"/>
              <a:gd name="connsiteY6" fmla="*/ 1430802 h 1430802"/>
              <a:gd name="connsiteX7" fmla="*/ 0 w 11049112"/>
              <a:gd name="connsiteY7" fmla="*/ 932248 h 1430802"/>
              <a:gd name="connsiteX8" fmla="*/ 9721504 w 11049112"/>
              <a:gd name="connsiteY8" fmla="*/ 932248 h 1430802"/>
              <a:gd name="connsiteX9" fmla="*/ 9721504 w 11049112"/>
              <a:gd name="connsiteY9" fmla="*/ 207656 h 1430802"/>
              <a:gd name="connsiteX10" fmla="*/ 9929160 w 11049112"/>
              <a:gd name="connsiteY10" fmla="*/ 0 h 143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49112" h="1430802">
                <a:moveTo>
                  <a:pt x="9929160" y="0"/>
                </a:moveTo>
                <a:lnTo>
                  <a:pt x="10841456" y="0"/>
                </a:lnTo>
                <a:cubicBezTo>
                  <a:pt x="10956141" y="0"/>
                  <a:pt x="11049112" y="92971"/>
                  <a:pt x="11049112" y="207656"/>
                </a:cubicBezTo>
                <a:lnTo>
                  <a:pt x="11049112" y="1038256"/>
                </a:lnTo>
                <a:lnTo>
                  <a:pt x="11036333" y="1101552"/>
                </a:lnTo>
                <a:lnTo>
                  <a:pt x="11036333" y="1430802"/>
                </a:lnTo>
                <a:lnTo>
                  <a:pt x="0" y="1430802"/>
                </a:lnTo>
                <a:lnTo>
                  <a:pt x="0" y="932248"/>
                </a:lnTo>
                <a:lnTo>
                  <a:pt x="9721504" y="932248"/>
                </a:lnTo>
                <a:lnTo>
                  <a:pt x="9721504" y="207656"/>
                </a:lnTo>
                <a:cubicBezTo>
                  <a:pt x="9721504" y="92971"/>
                  <a:pt x="9814475" y="0"/>
                  <a:pt x="9929160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50800" dist="38100" dir="13500000" sx="102000" sy="102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D8E49D0B-B138-45C7-B1F0-05130F00AE55}"/>
              </a:ext>
            </a:extLst>
          </p:cNvPr>
          <p:cNvSpPr txBox="1"/>
          <p:nvPr/>
        </p:nvSpPr>
        <p:spPr>
          <a:xfrm>
            <a:off x="581220" y="14219265"/>
            <a:ext cx="324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n w="0"/>
                <a:solidFill>
                  <a:srgbClr val="0547F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SemiBold" panose="00000700000000000000" pitchFamily="2" charset="-34"/>
                <a:cs typeface="Prompt SemiBold" panose="00000700000000000000" pitchFamily="2" charset="-34"/>
              </a:rPr>
              <a:t>งานประชาสัมพันธ์ อบต.จันอัด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34D33E6E-F6D2-4145-AB47-6C48B52AEBDE}"/>
              </a:ext>
            </a:extLst>
          </p:cNvPr>
          <p:cNvSpPr txBox="1"/>
          <p:nvPr/>
        </p:nvSpPr>
        <p:spPr>
          <a:xfrm>
            <a:off x="6746624" y="14248879"/>
            <a:ext cx="13548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b="1" dirty="0">
                <a:solidFill>
                  <a:srgbClr val="0547FE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044-974040</a:t>
            </a:r>
          </a:p>
        </p:txBody>
      </p:sp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C2CBD0CB-7453-4AAA-A97B-51D639E84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03" y="14156603"/>
            <a:ext cx="365994" cy="321462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F03BFB07-C411-4070-A681-B0F1F75AC288}"/>
              </a:ext>
            </a:extLst>
          </p:cNvPr>
          <p:cNvSpPr txBox="1"/>
          <p:nvPr/>
        </p:nvSpPr>
        <p:spPr>
          <a:xfrm>
            <a:off x="8398459" y="14237911"/>
            <a:ext cx="12955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b="1" dirty="0">
                <a:solidFill>
                  <a:srgbClr val="0547FE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044-974041</a:t>
            </a:r>
          </a:p>
        </p:txBody>
      </p:sp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21A923AB-0B17-443B-AD70-2A46F6D884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t="27812" r="11504"/>
          <a:stretch/>
        </p:blipFill>
        <p:spPr>
          <a:xfrm>
            <a:off x="6412979" y="14142410"/>
            <a:ext cx="365995" cy="342415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:a16="http://schemas.microsoft.com/office/drawing/2014/main" id="{AEE73F77-87E0-4932-8CEC-E743771173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54046" r="79335" b="31086"/>
          <a:stretch/>
        </p:blipFill>
        <p:spPr>
          <a:xfrm>
            <a:off x="312074" y="14166881"/>
            <a:ext cx="352487" cy="362936"/>
          </a:xfrm>
          <a:prstGeom prst="rect">
            <a:avLst/>
          </a:prstGeom>
        </p:spPr>
      </p:pic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4B69A352-57A8-42DC-957E-F03FCC3F34B5}"/>
              </a:ext>
            </a:extLst>
          </p:cNvPr>
          <p:cNvSpPr txBox="1"/>
          <p:nvPr/>
        </p:nvSpPr>
        <p:spPr>
          <a:xfrm>
            <a:off x="3959768" y="14229424"/>
            <a:ext cx="267228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547FE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www.janaud.co.th</a:t>
            </a:r>
          </a:p>
        </p:txBody>
      </p:sp>
      <p:sp>
        <p:nvSpPr>
          <p:cNvPr id="42" name="原创设计师QQ：598969553              _14">
            <a:extLst>
              <a:ext uri="{FF2B5EF4-FFF2-40B4-BE49-F238E27FC236}">
                <a16:creationId xmlns:a16="http://schemas.microsoft.com/office/drawing/2014/main" id="{BB244718-01C8-4546-A2CE-511A423BC364}"/>
              </a:ext>
            </a:extLst>
          </p:cNvPr>
          <p:cNvSpPr>
            <a:spLocks noEditPoints="1"/>
          </p:cNvSpPr>
          <p:nvPr/>
        </p:nvSpPr>
        <p:spPr bwMode="auto">
          <a:xfrm>
            <a:off x="3688105" y="14209465"/>
            <a:ext cx="284512" cy="277767"/>
          </a:xfrm>
          <a:custGeom>
            <a:avLst/>
            <a:gdLst>
              <a:gd name="T0" fmla="*/ 66 w 77"/>
              <a:gd name="T1" fmla="*/ 12 h 78"/>
              <a:gd name="T2" fmla="*/ 66 w 77"/>
              <a:gd name="T3" fmla="*/ 66 h 78"/>
              <a:gd name="T4" fmla="*/ 11 w 77"/>
              <a:gd name="T5" fmla="*/ 66 h 78"/>
              <a:gd name="T6" fmla="*/ 11 w 77"/>
              <a:gd name="T7" fmla="*/ 12 h 78"/>
              <a:gd name="T8" fmla="*/ 37 w 77"/>
              <a:gd name="T9" fmla="*/ 72 h 78"/>
              <a:gd name="T10" fmla="*/ 37 w 77"/>
              <a:gd name="T11" fmla="*/ 59 h 78"/>
              <a:gd name="T12" fmla="*/ 25 w 77"/>
              <a:gd name="T13" fmla="*/ 62 h 78"/>
              <a:gd name="T14" fmla="*/ 33 w 77"/>
              <a:gd name="T15" fmla="*/ 71 h 78"/>
              <a:gd name="T16" fmla="*/ 62 w 77"/>
              <a:gd name="T17" fmla="*/ 16 h 78"/>
              <a:gd name="T18" fmla="*/ 61 w 77"/>
              <a:gd name="T19" fmla="*/ 15 h 78"/>
              <a:gd name="T20" fmla="*/ 60 w 77"/>
              <a:gd name="T21" fmla="*/ 37 h 78"/>
              <a:gd name="T22" fmla="*/ 62 w 77"/>
              <a:gd name="T23" fmla="*/ 16 h 78"/>
              <a:gd name="T24" fmla="*/ 58 w 77"/>
              <a:gd name="T25" fmla="*/ 13 h 78"/>
              <a:gd name="T26" fmla="*/ 54 w 77"/>
              <a:gd name="T27" fmla="*/ 13 h 78"/>
              <a:gd name="T28" fmla="*/ 58 w 77"/>
              <a:gd name="T29" fmla="*/ 13 h 78"/>
              <a:gd name="T30" fmla="*/ 44 w 77"/>
              <a:gd name="T31" fmla="*/ 7 h 78"/>
              <a:gd name="T32" fmla="*/ 40 w 77"/>
              <a:gd name="T33" fmla="*/ 19 h 78"/>
              <a:gd name="T34" fmla="*/ 52 w 77"/>
              <a:gd name="T35" fmla="*/ 16 h 78"/>
              <a:gd name="T36" fmla="*/ 44 w 77"/>
              <a:gd name="T37" fmla="*/ 7 h 78"/>
              <a:gd name="T38" fmla="*/ 37 w 77"/>
              <a:gd name="T39" fmla="*/ 6 h 78"/>
              <a:gd name="T40" fmla="*/ 26 w 77"/>
              <a:gd name="T41" fmla="*/ 14 h 78"/>
              <a:gd name="T42" fmla="*/ 27 w 77"/>
              <a:gd name="T43" fmla="*/ 17 h 78"/>
              <a:gd name="T44" fmla="*/ 37 w 77"/>
              <a:gd name="T45" fmla="*/ 6 h 78"/>
              <a:gd name="T46" fmla="*/ 26 w 77"/>
              <a:gd name="T47" fmla="*/ 9 h 78"/>
              <a:gd name="T48" fmla="*/ 22 w 77"/>
              <a:gd name="T49" fmla="*/ 15 h 78"/>
              <a:gd name="T50" fmla="*/ 26 w 77"/>
              <a:gd name="T51" fmla="*/ 9 h 78"/>
              <a:gd name="T52" fmla="*/ 16 w 77"/>
              <a:gd name="T53" fmla="*/ 15 h 78"/>
              <a:gd name="T54" fmla="*/ 6 w 77"/>
              <a:gd name="T55" fmla="*/ 37 h 78"/>
              <a:gd name="T56" fmla="*/ 21 w 77"/>
              <a:gd name="T57" fmla="*/ 18 h 78"/>
              <a:gd name="T58" fmla="*/ 6 w 77"/>
              <a:gd name="T59" fmla="*/ 41 h 78"/>
              <a:gd name="T60" fmla="*/ 15 w 77"/>
              <a:gd name="T61" fmla="*/ 62 h 78"/>
              <a:gd name="T62" fmla="*/ 21 w 77"/>
              <a:gd name="T63" fmla="*/ 60 h 78"/>
              <a:gd name="T64" fmla="*/ 6 w 77"/>
              <a:gd name="T65" fmla="*/ 41 h 78"/>
              <a:gd name="T66" fmla="*/ 19 w 77"/>
              <a:gd name="T67" fmla="*/ 65 h 78"/>
              <a:gd name="T68" fmla="*/ 23 w 77"/>
              <a:gd name="T69" fmla="*/ 65 h 78"/>
              <a:gd name="T70" fmla="*/ 19 w 77"/>
              <a:gd name="T71" fmla="*/ 65 h 78"/>
              <a:gd name="T72" fmla="*/ 40 w 77"/>
              <a:gd name="T73" fmla="*/ 72 h 78"/>
              <a:gd name="T74" fmla="*/ 51 w 77"/>
              <a:gd name="T75" fmla="*/ 63 h 78"/>
              <a:gd name="T76" fmla="*/ 50 w 77"/>
              <a:gd name="T77" fmla="*/ 61 h 78"/>
              <a:gd name="T78" fmla="*/ 40 w 77"/>
              <a:gd name="T79" fmla="*/ 72 h 78"/>
              <a:gd name="T80" fmla="*/ 51 w 77"/>
              <a:gd name="T81" fmla="*/ 69 h 78"/>
              <a:gd name="T82" fmla="*/ 55 w 77"/>
              <a:gd name="T83" fmla="*/ 63 h 78"/>
              <a:gd name="T84" fmla="*/ 51 w 77"/>
              <a:gd name="T85" fmla="*/ 69 h 78"/>
              <a:gd name="T86" fmla="*/ 61 w 77"/>
              <a:gd name="T87" fmla="*/ 63 h 78"/>
              <a:gd name="T88" fmla="*/ 71 w 77"/>
              <a:gd name="T89" fmla="*/ 41 h 78"/>
              <a:gd name="T90" fmla="*/ 56 w 77"/>
              <a:gd name="T91" fmla="*/ 60 h 78"/>
              <a:gd name="T92" fmla="*/ 53 w 77"/>
              <a:gd name="T93" fmla="*/ 19 h 78"/>
              <a:gd name="T94" fmla="*/ 52 w 77"/>
              <a:gd name="T95" fmla="*/ 20 h 78"/>
              <a:gd name="T96" fmla="*/ 40 w 77"/>
              <a:gd name="T97" fmla="*/ 37 h 78"/>
              <a:gd name="T98" fmla="*/ 53 w 77"/>
              <a:gd name="T99" fmla="*/ 19 h 78"/>
              <a:gd name="T100" fmla="*/ 37 w 77"/>
              <a:gd name="T101" fmla="*/ 22 h 78"/>
              <a:gd name="T102" fmla="*/ 24 w 77"/>
              <a:gd name="T103" fmla="*/ 19 h 78"/>
              <a:gd name="T104" fmla="*/ 37 w 77"/>
              <a:gd name="T105" fmla="*/ 37 h 78"/>
              <a:gd name="T106" fmla="*/ 37 w 77"/>
              <a:gd name="T107" fmla="*/ 56 h 78"/>
              <a:gd name="T108" fmla="*/ 37 w 77"/>
              <a:gd name="T109" fmla="*/ 41 h 78"/>
              <a:gd name="T110" fmla="*/ 24 w 77"/>
              <a:gd name="T111" fmla="*/ 58 h 78"/>
              <a:gd name="T112" fmla="*/ 37 w 77"/>
              <a:gd name="T113" fmla="*/ 56 h 78"/>
              <a:gd name="T114" fmla="*/ 40 w 77"/>
              <a:gd name="T115" fmla="*/ 56 h 78"/>
              <a:gd name="T116" fmla="*/ 53 w 77"/>
              <a:gd name="T117" fmla="*/ 58 h 78"/>
              <a:gd name="T118" fmla="*/ 40 w 77"/>
              <a:gd name="T119" fmla="*/ 4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0545FE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รูปแบบอิสระ: รูปร่าง 58">
            <a:extLst>
              <a:ext uri="{FF2B5EF4-FFF2-40B4-BE49-F238E27FC236}">
                <a16:creationId xmlns:a16="http://schemas.microsoft.com/office/drawing/2014/main" id="{E217AB03-9302-4DB9-8842-095D02AB9528}"/>
              </a:ext>
            </a:extLst>
          </p:cNvPr>
          <p:cNvSpPr/>
          <p:nvPr/>
        </p:nvSpPr>
        <p:spPr>
          <a:xfrm>
            <a:off x="1545" y="359145"/>
            <a:ext cx="8620715" cy="894730"/>
          </a:xfrm>
          <a:custGeom>
            <a:avLst/>
            <a:gdLst>
              <a:gd name="connsiteX0" fmla="*/ 9151474 w 9151474"/>
              <a:gd name="connsiteY0" fmla="*/ 0 h 948029"/>
              <a:gd name="connsiteX1" fmla="*/ 8410797 w 9151474"/>
              <a:gd name="connsiteY1" fmla="*/ 948029 h 948029"/>
              <a:gd name="connsiteX2" fmla="*/ 8410016 w 9151474"/>
              <a:gd name="connsiteY2" fmla="*/ 946556 h 948029"/>
              <a:gd name="connsiteX3" fmla="*/ 0 w 9151474"/>
              <a:gd name="connsiteY3" fmla="*/ 946556 h 948029"/>
              <a:gd name="connsiteX4" fmla="*/ 0 w 9151474"/>
              <a:gd name="connsiteY4" fmla="*/ 7837 h 948029"/>
              <a:gd name="connsiteX5" fmla="*/ 7912556 w 9151474"/>
              <a:gd name="connsiteY5" fmla="*/ 7837 h 948029"/>
              <a:gd name="connsiteX6" fmla="*/ 7911043 w 9151474"/>
              <a:gd name="connsiteY6" fmla="*/ 4981 h 94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1474" h="948029">
                <a:moveTo>
                  <a:pt x="9151474" y="0"/>
                </a:moveTo>
                <a:lnTo>
                  <a:pt x="8410797" y="948029"/>
                </a:lnTo>
                <a:lnTo>
                  <a:pt x="8410016" y="946556"/>
                </a:lnTo>
                <a:lnTo>
                  <a:pt x="0" y="946556"/>
                </a:lnTo>
                <a:lnTo>
                  <a:pt x="0" y="7837"/>
                </a:lnTo>
                <a:lnTo>
                  <a:pt x="7912556" y="7837"/>
                </a:lnTo>
                <a:lnTo>
                  <a:pt x="7911043" y="4981"/>
                </a:lnTo>
                <a:close/>
              </a:path>
            </a:pathLst>
          </a:custGeom>
          <a:gradFill flip="none" rotWithShape="1">
            <a:gsLst>
              <a:gs pos="10884">
                <a:srgbClr val="FF0000"/>
              </a:gs>
              <a:gs pos="73000">
                <a:schemeClr val="accent2">
                  <a:satMod val="110000"/>
                  <a:lumMod val="100000"/>
                  <a:shade val="100000"/>
                </a:schemeClr>
              </a:gs>
              <a:gs pos="47000">
                <a:srgbClr val="FF0000"/>
              </a:gs>
            </a:gsLst>
            <a:lin ang="0" scaled="1"/>
            <a:tileRect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6BB80295-B7BD-4AE9-92CF-94761232BC66}"/>
              </a:ext>
            </a:extLst>
          </p:cNvPr>
          <p:cNvSpPr txBox="1"/>
          <p:nvPr/>
        </p:nvSpPr>
        <p:spPr>
          <a:xfrm>
            <a:off x="2550106" y="365838"/>
            <a:ext cx="48127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th-TH" sz="5500" b="1" i="1" dirty="0">
                <a:ln w="19050">
                  <a:solidFill>
                    <a:srgbClr val="0547FE"/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  <a:cs typeface="Prompt ExtraBold" panose="00000900000000000000" pitchFamily="2" charset="-34"/>
              </a:rPr>
              <a:t>ประชาสัมพันธ์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D8D4E211-36A8-4C62-81EE-BB3AA48FAC3B}"/>
              </a:ext>
            </a:extLst>
          </p:cNvPr>
          <p:cNvSpPr txBox="1"/>
          <p:nvPr/>
        </p:nvSpPr>
        <p:spPr>
          <a:xfrm>
            <a:off x="8448122" y="399494"/>
            <a:ext cx="25558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C Motorway" panose="020B0500040200020003" pitchFamily="34" charset="-34"/>
                <a:cs typeface="EucrosiaIT9" pitchFamily="18" charset="-34"/>
              </a:rPr>
              <a:t>องค์การบริหารส่วนตำบล</a:t>
            </a:r>
            <a:endParaRPr lang="en-US" sz="2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C Motorway" panose="020B0500040200020003" pitchFamily="34" charset="-34"/>
              <a:cs typeface="EucrosiaIT9" pitchFamily="18" charset="-34"/>
            </a:endParaRP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1F3A5563-DE5B-4B95-892C-70BC304809D0}"/>
              </a:ext>
            </a:extLst>
          </p:cNvPr>
          <p:cNvSpPr txBox="1"/>
          <p:nvPr/>
        </p:nvSpPr>
        <p:spPr>
          <a:xfrm>
            <a:off x="8369597" y="630326"/>
            <a:ext cx="2322790" cy="1341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th-TH" sz="5800" b="1" i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  <a:cs typeface="Prompt ExtraBold" panose="00000900000000000000" pitchFamily="2" charset="-34"/>
              </a:rPr>
              <a:t>จันอัด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6FAB494F-8E29-4814-A699-ADEB71525A43}"/>
              </a:ext>
            </a:extLst>
          </p:cNvPr>
          <p:cNvSpPr/>
          <p:nvPr/>
        </p:nvSpPr>
        <p:spPr>
          <a:xfrm>
            <a:off x="4188941" y="2903838"/>
            <a:ext cx="6104237" cy="2201770"/>
          </a:xfrm>
          <a:prstGeom prst="roundRect">
            <a:avLst>
              <a:gd name="adj" fmla="val 4736"/>
            </a:avLst>
          </a:prstGeom>
          <a:gradFill flip="none" rotWithShape="1">
            <a:gsLst>
              <a:gs pos="0">
                <a:srgbClr val="FF0000"/>
              </a:gs>
              <a:gs pos="81000">
                <a:srgbClr val="FF0000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C53248B3-769A-426C-97B6-261A50AC5BE3}"/>
              </a:ext>
            </a:extLst>
          </p:cNvPr>
          <p:cNvSpPr txBox="1"/>
          <p:nvPr/>
        </p:nvSpPr>
        <p:spPr>
          <a:xfrm>
            <a:off x="4561901" y="3603646"/>
            <a:ext cx="55611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/>
            <a:r>
              <a:rPr lang="th-TH" sz="2200" b="1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เสียเบี้ยปรับสูงสุด ร้อยละ 40</a:t>
            </a:r>
          </a:p>
          <a:p>
            <a:pPr algn="thaiDist"/>
            <a:r>
              <a:rPr lang="th-TH" sz="2200" b="1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(ของค่าภาษี) ซึ่งเกือบครึ่งของค่าภาษีที่ชำระ</a:t>
            </a:r>
          </a:p>
          <a:p>
            <a:pPr algn="thaiDist"/>
            <a:r>
              <a:rPr lang="th-TH" sz="2200" b="1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 เช่น ค่าภาษี 1,000 บาท เบี้ยปรับ 400 บาท</a:t>
            </a:r>
          </a:p>
        </p:txBody>
      </p:sp>
      <p:sp>
        <p:nvSpPr>
          <p:cNvPr id="55" name="สี่เหลี่ยมผืนผ้า: มุมมน 54">
            <a:extLst>
              <a:ext uri="{FF2B5EF4-FFF2-40B4-BE49-F238E27FC236}">
                <a16:creationId xmlns:a16="http://schemas.microsoft.com/office/drawing/2014/main" id="{EDA09B00-A2B7-4E55-ACC7-381E566BBF73}"/>
              </a:ext>
            </a:extLst>
          </p:cNvPr>
          <p:cNvSpPr/>
          <p:nvPr/>
        </p:nvSpPr>
        <p:spPr>
          <a:xfrm>
            <a:off x="4167034" y="5549622"/>
            <a:ext cx="6150858" cy="1955782"/>
          </a:xfrm>
          <a:prstGeom prst="roundRect">
            <a:avLst>
              <a:gd name="adj" fmla="val 4736"/>
            </a:avLst>
          </a:prstGeom>
          <a:gradFill flip="none" rotWithShape="1">
            <a:gsLst>
              <a:gs pos="0">
                <a:srgbClr val="0547FE"/>
              </a:gs>
              <a:gs pos="82000">
                <a:srgbClr val="0545FE">
                  <a:lumMod val="94000"/>
                  <a:lumOff val="6000"/>
                  <a:alpha val="6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6" name="สี่เหลี่ยมผืนผ้า: มุมมน 55">
            <a:extLst>
              <a:ext uri="{FF2B5EF4-FFF2-40B4-BE49-F238E27FC236}">
                <a16:creationId xmlns:a16="http://schemas.microsoft.com/office/drawing/2014/main" id="{5607DA43-C5CF-435A-A935-D1BC1D187FA9}"/>
              </a:ext>
            </a:extLst>
          </p:cNvPr>
          <p:cNvSpPr/>
          <p:nvPr/>
        </p:nvSpPr>
        <p:spPr>
          <a:xfrm>
            <a:off x="4162368" y="7963454"/>
            <a:ext cx="6130810" cy="1955782"/>
          </a:xfrm>
          <a:prstGeom prst="roundRect">
            <a:avLst>
              <a:gd name="adj" fmla="val 4736"/>
            </a:avLst>
          </a:prstGeom>
          <a:gradFill flip="none" rotWithShape="1">
            <a:gsLst>
              <a:gs pos="0">
                <a:srgbClr val="EF7D2F"/>
              </a:gs>
              <a:gs pos="68000">
                <a:srgbClr val="EF7D2F">
                  <a:lumMod val="76000"/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8" name="สี่เหลี่ยมผืนผ้า: มุมมน 57">
            <a:extLst>
              <a:ext uri="{FF2B5EF4-FFF2-40B4-BE49-F238E27FC236}">
                <a16:creationId xmlns:a16="http://schemas.microsoft.com/office/drawing/2014/main" id="{137FB19B-3075-4434-A0A4-4EAA1AAE731B}"/>
              </a:ext>
            </a:extLst>
          </p:cNvPr>
          <p:cNvSpPr/>
          <p:nvPr/>
        </p:nvSpPr>
        <p:spPr>
          <a:xfrm>
            <a:off x="4165012" y="10387672"/>
            <a:ext cx="6128166" cy="2697377"/>
          </a:xfrm>
          <a:prstGeom prst="roundRect">
            <a:avLst>
              <a:gd name="adj" fmla="val 4736"/>
            </a:avLst>
          </a:prstGeom>
          <a:gradFill>
            <a:gsLst>
              <a:gs pos="0">
                <a:srgbClr val="CE4386"/>
              </a:gs>
              <a:gs pos="68000">
                <a:srgbClr val="CE4386">
                  <a:alpha val="76000"/>
                </a:srgbClr>
              </a:gs>
            </a:gsLst>
            <a:lin ang="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B938C9D2-E043-4AC4-BDCA-4D4B982D5246}"/>
              </a:ext>
            </a:extLst>
          </p:cNvPr>
          <p:cNvSpPr txBox="1"/>
          <p:nvPr/>
        </p:nvSpPr>
        <p:spPr>
          <a:xfrm>
            <a:off x="4656614" y="6235751"/>
            <a:ext cx="52758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/>
            <a:r>
              <a:rPr lang="th-TH" sz="2200" b="1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เสียเงินเพิ่ม ร้อยละ 1 ต่อเดือน</a:t>
            </a:r>
          </a:p>
          <a:p>
            <a:pPr algn="thaiDist"/>
            <a:r>
              <a:rPr lang="th-TH" sz="2200" b="1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(ของภาษี) ผ่านไปกี่เดือนก็เพิ่มขึ้นเรื่อย ๆ </a:t>
            </a:r>
          </a:p>
          <a:p>
            <a:pPr algn="thaiDist"/>
            <a:r>
              <a:rPr lang="th-TH" sz="2200" b="1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เศษของเดือนนับเป็น 1 เดือน จนกว่าจะชำระ</a:t>
            </a:r>
          </a:p>
        </p:txBody>
      </p:sp>
      <p:sp>
        <p:nvSpPr>
          <p:cNvPr id="80" name="กล่องข้อความ 79">
            <a:extLst>
              <a:ext uri="{FF2B5EF4-FFF2-40B4-BE49-F238E27FC236}">
                <a16:creationId xmlns:a16="http://schemas.microsoft.com/office/drawing/2014/main" id="{D8F37D36-058C-4872-B953-76F1D13DAD0A}"/>
              </a:ext>
            </a:extLst>
          </p:cNvPr>
          <p:cNvSpPr txBox="1"/>
          <p:nvPr/>
        </p:nvSpPr>
        <p:spPr>
          <a:xfrm>
            <a:off x="4572583" y="8539034"/>
            <a:ext cx="49584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h-TH" sz="2200" b="1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ระงับกรรมสิทธิ์ในโฉนดที่ดิน</a:t>
            </a:r>
          </a:p>
          <a:p>
            <a:pPr algn="just"/>
            <a:r>
              <a:rPr lang="th-TH" sz="2200" b="1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ที่ดินขาย/โอน/เปลี่ยนแปลงใดไม่ได้ เมื่อ </a:t>
            </a:r>
          </a:p>
          <a:p>
            <a:pPr algn="just"/>
            <a:r>
              <a:rPr lang="th-TH" sz="2200" b="1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อปท.แจ้งค้างชำระกับสำนักงานที่ดิน</a:t>
            </a:r>
          </a:p>
          <a:p>
            <a:pPr algn="just"/>
            <a:endParaRPr lang="th-TH" sz="2200" b="1" dirty="0">
              <a:solidFill>
                <a:schemeClr val="bg1"/>
              </a:solidFill>
              <a:latin typeface="Prompt SemiBold" panose="00000700000000000000" pitchFamily="2" charset="-34"/>
              <a:cs typeface="Prompt SemiBold" panose="00000700000000000000" pitchFamily="2" charset="-34"/>
            </a:endParaRPr>
          </a:p>
        </p:txBody>
      </p:sp>
      <p:sp>
        <p:nvSpPr>
          <p:cNvPr id="82" name="กล่องข้อความ 81">
            <a:extLst>
              <a:ext uri="{FF2B5EF4-FFF2-40B4-BE49-F238E27FC236}">
                <a16:creationId xmlns:a16="http://schemas.microsoft.com/office/drawing/2014/main" id="{EAD5E82D-F87B-49E5-B362-8B97320FEB04}"/>
              </a:ext>
            </a:extLst>
          </p:cNvPr>
          <p:cNvSpPr txBox="1"/>
          <p:nvPr/>
        </p:nvSpPr>
        <p:spPr>
          <a:xfrm>
            <a:off x="4465993" y="11148792"/>
            <a:ext cx="565704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200" b="1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ยึด อายัด ทรัพย์สิน เจ้าของทรัพย์สิน  ภายใน 90 วัน </a:t>
            </a:r>
          </a:p>
          <a:p>
            <a:pPr algn="thaiDist"/>
            <a:r>
              <a:rPr lang="th-TH" sz="1900" b="1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อปท.ขออนุมัติผู้ว่าราชการ ดำเนินการออกคำสั่งยึด อายัด ทรัพย์สินเจ้าของกรรมสิทธิ์ที่ดินและสิ่งปลูกสร้างเพื่อขายทอดตลาดนำเงินมาชำระภาษีที่ค้าง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C8331DB-EF53-4451-95A0-B13BB78342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6" r="2230" b="26320"/>
          <a:stretch/>
        </p:blipFill>
        <p:spPr>
          <a:xfrm>
            <a:off x="3879789" y="2623143"/>
            <a:ext cx="3151207" cy="1386635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E558A10-FF73-4CFC-A6B4-F41D8BF7C1FA}"/>
              </a:ext>
            </a:extLst>
          </p:cNvPr>
          <p:cNvSpPr txBox="1"/>
          <p:nvPr/>
        </p:nvSpPr>
        <p:spPr>
          <a:xfrm>
            <a:off x="4181101" y="2881295"/>
            <a:ext cx="23615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00" b="1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มาตรา  68-69</a:t>
            </a:r>
          </a:p>
        </p:txBody>
      </p:sp>
      <p:pic>
        <p:nvPicPr>
          <p:cNvPr id="83" name="รูปภาพ 82">
            <a:extLst>
              <a:ext uri="{FF2B5EF4-FFF2-40B4-BE49-F238E27FC236}">
                <a16:creationId xmlns:a16="http://schemas.microsoft.com/office/drawing/2014/main" id="{7302B8EF-ACB7-4606-A440-C2EDF12B821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6" r="2230" b="26320"/>
          <a:stretch/>
        </p:blipFill>
        <p:spPr>
          <a:xfrm>
            <a:off x="3867433" y="7559903"/>
            <a:ext cx="2985684" cy="1386635"/>
          </a:xfrm>
          <a:prstGeom prst="rect">
            <a:avLst/>
          </a:prstGeom>
        </p:spPr>
      </p:pic>
      <p:pic>
        <p:nvPicPr>
          <p:cNvPr id="84" name="รูปภาพ 83">
            <a:extLst>
              <a:ext uri="{FF2B5EF4-FFF2-40B4-BE49-F238E27FC236}">
                <a16:creationId xmlns:a16="http://schemas.microsoft.com/office/drawing/2014/main" id="{4B0BEE18-FDD8-4DFA-9130-28F8551343C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6" r="2230" b="26320"/>
          <a:stretch/>
        </p:blipFill>
        <p:spPr>
          <a:xfrm>
            <a:off x="3867433" y="5214042"/>
            <a:ext cx="2948612" cy="1386635"/>
          </a:xfrm>
          <a:prstGeom prst="rect">
            <a:avLst/>
          </a:prstGeom>
        </p:spPr>
      </p:pic>
      <p:pic>
        <p:nvPicPr>
          <p:cNvPr id="85" name="รูปภาพ 84">
            <a:extLst>
              <a:ext uri="{FF2B5EF4-FFF2-40B4-BE49-F238E27FC236}">
                <a16:creationId xmlns:a16="http://schemas.microsoft.com/office/drawing/2014/main" id="{A47AE145-5585-47C7-937A-0343EB601B8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6" r="2230" b="26320"/>
          <a:stretch/>
        </p:blipFill>
        <p:spPr>
          <a:xfrm>
            <a:off x="3885975" y="10053386"/>
            <a:ext cx="2860649" cy="1386635"/>
          </a:xfrm>
          <a:prstGeom prst="rect">
            <a:avLst/>
          </a:prstGeom>
        </p:spPr>
      </p:pic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54EB95E1-64BB-4F19-8306-8CF93093E466}"/>
              </a:ext>
            </a:extLst>
          </p:cNvPr>
          <p:cNvSpPr txBox="1"/>
          <p:nvPr/>
        </p:nvSpPr>
        <p:spPr>
          <a:xfrm>
            <a:off x="4450309" y="5483274"/>
            <a:ext cx="17828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00" b="1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มาตรา  70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448D79D5-2099-477B-A579-59CFF63ACAA8}"/>
              </a:ext>
            </a:extLst>
          </p:cNvPr>
          <p:cNvSpPr txBox="1"/>
          <p:nvPr/>
        </p:nvSpPr>
        <p:spPr>
          <a:xfrm>
            <a:off x="4224092" y="7879081"/>
            <a:ext cx="22493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00" b="1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มาตรา 59-60</a:t>
            </a:r>
          </a:p>
        </p:txBody>
      </p:sp>
      <p:sp>
        <p:nvSpPr>
          <p:cNvPr id="81" name="กล่องข้อความ 80">
            <a:extLst>
              <a:ext uri="{FF2B5EF4-FFF2-40B4-BE49-F238E27FC236}">
                <a16:creationId xmlns:a16="http://schemas.microsoft.com/office/drawing/2014/main" id="{9A1586D0-9C03-4724-ACBC-B9C32242EA22}"/>
              </a:ext>
            </a:extLst>
          </p:cNvPr>
          <p:cNvSpPr txBox="1"/>
          <p:nvPr/>
        </p:nvSpPr>
        <p:spPr>
          <a:xfrm>
            <a:off x="4532965" y="10334592"/>
            <a:ext cx="16546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00" b="1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มาตรา 62</a:t>
            </a: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6F89C8AF-07FC-4638-9957-52351FFB8C07}"/>
              </a:ext>
            </a:extLst>
          </p:cNvPr>
          <p:cNvSpPr/>
          <p:nvPr/>
        </p:nvSpPr>
        <p:spPr>
          <a:xfrm>
            <a:off x="5016843" y="1818394"/>
            <a:ext cx="1615210" cy="5335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5C10FF7A-7716-4445-A4D2-5CE1200AEB67}"/>
              </a:ext>
            </a:extLst>
          </p:cNvPr>
          <p:cNvSpPr txBox="1"/>
          <p:nvPr/>
        </p:nvSpPr>
        <p:spPr>
          <a:xfrm>
            <a:off x="2202312" y="1830970"/>
            <a:ext cx="87310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เปิดกฎหมายกรณี </a:t>
            </a:r>
            <a:r>
              <a:rPr lang="th-TH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ผู้ค้างชำระ </a:t>
            </a:r>
            <a:r>
              <a:rPr lang="th-TH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Bold" panose="00000800000000000000" pitchFamily="2" charset="-34"/>
                <a:cs typeface="Prompt Bold" panose="00000800000000000000" pitchFamily="2" charset="-34"/>
              </a:rPr>
              <a:t>ภาษีที่ดินและสิ่งปลูกสร้าง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Bold" panose="00000800000000000000" pitchFamily="2" charset="-34"/>
              <a:cs typeface="Prompt Bold" panose="00000800000000000000" pitchFamily="2" charset="-34"/>
            </a:endParaRP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ABC9E455-8298-4C3E-965C-B2A80392F9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7" y="4536384"/>
            <a:ext cx="3657607" cy="3657607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B077BFF0-EFD1-46D6-A33F-F35736451A1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714" y="4768701"/>
            <a:ext cx="6128166" cy="5847869"/>
          </a:xfrm>
          <a:prstGeom prst="rect">
            <a:avLst/>
          </a:prstGeom>
        </p:spPr>
      </p:pic>
      <p:sp>
        <p:nvSpPr>
          <p:cNvPr id="86" name="กล่องข้อความ 85">
            <a:extLst>
              <a:ext uri="{FF2B5EF4-FFF2-40B4-BE49-F238E27FC236}">
                <a16:creationId xmlns:a16="http://schemas.microsoft.com/office/drawing/2014/main" id="{BAD0A584-A319-4AF3-8BE4-FB07F0618813}"/>
              </a:ext>
            </a:extLst>
          </p:cNvPr>
          <p:cNvSpPr txBox="1"/>
          <p:nvPr/>
        </p:nvSpPr>
        <p:spPr>
          <a:xfrm>
            <a:off x="5308818" y="13325961"/>
            <a:ext cx="3837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FC Motorway Semicondensed" panose="020B0500040200020003" pitchFamily="34" charset="-34"/>
                <a:cs typeface="FC Motorway Semicondensed" panose="020B0500040200020003" pitchFamily="34" charset="-34"/>
              </a:rPr>
              <a:t>พระราชบัญญัติภาษีที่ดินและสิ่งปลูกสร้าง พ.ศ.2562</a:t>
            </a:r>
          </a:p>
          <a:p>
            <a:pPr algn="ctr"/>
            <a:r>
              <a:rPr lang="th-TH" sz="2000" dirty="0">
                <a:solidFill>
                  <a:schemeClr val="bg1"/>
                </a:solidFill>
                <a:latin typeface="FC Motorway Semicondensed" panose="020B0500040200020003" pitchFamily="34" charset="-34"/>
                <a:cs typeface="FC Motorway Semicondensed" panose="020B0500040200020003" pitchFamily="34" charset="-34"/>
              </a:rPr>
              <a:t>ฝ่ายพัฒนาและจัดเก็บรายได้ กองคลัง อบต.จันอัด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3" b="14803"/>
          <a:stretch/>
        </p:blipFill>
        <p:spPr>
          <a:xfrm>
            <a:off x="831765" y="2289006"/>
            <a:ext cx="2792610" cy="20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2269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</TotalTime>
  <Words>177</Words>
  <Application>Microsoft Office PowerPoint</Application>
  <PresentationFormat>กำหนดเอง</PresentationFormat>
  <Paragraphs>26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11" baseType="lpstr">
      <vt:lpstr>华文细黑</vt:lpstr>
      <vt:lpstr>Arial</vt:lpstr>
      <vt:lpstr>Calibri</vt:lpstr>
      <vt:lpstr>Calibri Light</vt:lpstr>
      <vt:lpstr>FC Motorway</vt:lpstr>
      <vt:lpstr>FC Motorway Semicondensed</vt:lpstr>
      <vt:lpstr>Felix Titling</vt:lpstr>
      <vt:lpstr>Prompt Bold</vt:lpstr>
      <vt:lpstr>Prompt SemiBold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User</cp:lastModifiedBy>
  <cp:revision>303</cp:revision>
  <dcterms:created xsi:type="dcterms:W3CDTF">2022-02-05T08:41:05Z</dcterms:created>
  <dcterms:modified xsi:type="dcterms:W3CDTF">2022-03-25T07:52:30Z</dcterms:modified>
</cp:coreProperties>
</file>